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8.svg" ContentType="image/svg+xml"/>
  <Override PartName="/ppt/media/image30.svg" ContentType="image/svg+xml"/>
  <Override PartName="/ppt/media/image34.svg" ContentType="image/svg+xml"/>
  <Override PartName="/ppt/media/image36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8.svg" ContentType="image/svg+xml"/>
  <Override PartName="/ppt/media/image6.svg" ContentType="image/svg+xml"/>
  <Override PartName="/ppt/media/image60.svg" ContentType="image/svg+xml"/>
  <Override PartName="/ppt/media/image62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7" r:id="rId5"/>
    <p:sldId id="258" r:id="rId6"/>
    <p:sldId id="259" r:id="rId7"/>
    <p:sldId id="262" r:id="rId8"/>
    <p:sldId id="263" r:id="rId9"/>
    <p:sldId id="270" r:id="rId10"/>
    <p:sldId id="266" r:id="rId11"/>
    <p:sldId id="268" r:id="rId12"/>
    <p:sldId id="261" r:id="rId13"/>
    <p:sldId id="267" r:id="rId14"/>
    <p:sldId id="278" r:id="rId15"/>
    <p:sldId id="279" r:id="rId16"/>
    <p:sldId id="280" r:id="rId17"/>
    <p:sldId id="281" r:id="rId18"/>
    <p:sldId id="282" r:id="rId19"/>
    <p:sldId id="271" r:id="rId20"/>
    <p:sldId id="265" r:id="rId21"/>
    <p:sldId id="276" r:id="rId22"/>
    <p:sldId id="260" r:id="rId23"/>
    <p:sldId id="277" r:id="rId24"/>
    <p:sldId id="275" r:id="rId25"/>
  </p:sldIdLst>
  <p:sldSz cx="18288000" cy="10287000"/>
  <p:notesSz cx="6858000" cy="9144000"/>
  <p:embeddedFontLst>
    <p:embeddedFont>
      <p:font typeface="等线" panose="02010600030101010101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Dubai Medium" panose="020B0603030403030204" charset="0"/>
      <p:regular r:id="rId35"/>
    </p:embeddedFont>
    <p:embeddedFont>
      <p:font typeface="Corbel Light" panose="020B0303020204020204" charset="0"/>
      <p:regular r:id="rId36"/>
      <p: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28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67"/>
      </p:cViewPr>
      <p:guideLst>
        <p:guide orient="horz" pos="2130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38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png"/><Relationship Id="rId7" Type="http://schemas.openxmlformats.org/officeDocument/2006/relationships/tags" Target="../tags/tag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9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jpeg"/><Relationship Id="rId6" Type="http://schemas.openxmlformats.org/officeDocument/2006/relationships/image" Target="../media/image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50.svg"/><Relationship Id="rId3" Type="http://schemas.openxmlformats.org/officeDocument/2006/relationships/tags" Target="../tags/tag23.xml"/><Relationship Id="rId29" Type="http://schemas.openxmlformats.org/officeDocument/2006/relationships/image" Target="../media/image49.png"/><Relationship Id="rId28" Type="http://schemas.openxmlformats.org/officeDocument/2006/relationships/tags" Target="../tags/tag37.xml"/><Relationship Id="rId27" Type="http://schemas.openxmlformats.org/officeDocument/2006/relationships/image" Target="../media/image9.png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tags" Target="../tags/tag22.xml"/><Relationship Id="rId19" Type="http://schemas.openxmlformats.org/officeDocument/2006/relationships/tags" Target="../tags/tag29.xml"/><Relationship Id="rId18" Type="http://schemas.openxmlformats.org/officeDocument/2006/relationships/image" Target="../media/image48.svg"/><Relationship Id="rId17" Type="http://schemas.openxmlformats.org/officeDocument/2006/relationships/image" Target="../media/image47.png"/><Relationship Id="rId16" Type="http://schemas.openxmlformats.org/officeDocument/2006/relationships/tags" Target="../tags/tag28.xml"/><Relationship Id="rId15" Type="http://schemas.openxmlformats.org/officeDocument/2006/relationships/image" Target="../media/image46.svg"/><Relationship Id="rId14" Type="http://schemas.openxmlformats.org/officeDocument/2006/relationships/image" Target="../media/image45.png"/><Relationship Id="rId13" Type="http://schemas.openxmlformats.org/officeDocument/2006/relationships/tags" Target="../tags/tag27.xml"/><Relationship Id="rId12" Type="http://schemas.openxmlformats.org/officeDocument/2006/relationships/image" Target="../media/image36.svg"/><Relationship Id="rId11" Type="http://schemas.openxmlformats.org/officeDocument/2006/relationships/image" Target="../media/image35.png"/><Relationship Id="rId10" Type="http://schemas.openxmlformats.org/officeDocument/2006/relationships/tags" Target="../tags/tag26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8.svg"/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4" Type="http://schemas.openxmlformats.org/officeDocument/2006/relationships/image" Target="../media/image62.svg"/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8.svg"/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image" Target="../media/image9.png"/><Relationship Id="rId21" Type="http://schemas.openxmlformats.org/officeDocument/2006/relationships/image" Target="../media/image14.svg"/><Relationship Id="rId20" Type="http://schemas.openxmlformats.org/officeDocument/2006/relationships/image" Target="../media/image13.png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57030" y="7999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 cstate="screen">
            <a:alphaModFix amt="20999"/>
          </a:blip>
          <a:srcRect/>
          <a:stretch>
            <a:fillRect/>
          </a:stretch>
        </p:blipFill>
        <p:spPr>
          <a:xfrm rot="1528538">
            <a:off x="2331128" y="2820429"/>
            <a:ext cx="3905396" cy="26240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5791454" y="5636473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screen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2024.7.4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06216"/>
            <a:ext cx="2550157" cy="522909"/>
            <a:chOff x="0" y="0"/>
            <a:chExt cx="3400209" cy="697212"/>
          </a:xfrm>
        </p:grpSpPr>
        <p:sp>
          <p:nvSpPr>
            <p:cNvPr id="35" name="TextBox 35"/>
            <p:cNvSpPr txBox="1"/>
            <p:nvPr>
              <p:custDataLst>
                <p:tags r:id="rId7"/>
              </p:custDataLst>
            </p:nvPr>
          </p:nvSpPr>
          <p:spPr>
            <a:xfrm>
              <a:off x="81343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</a:t>
              </a:r>
              <a:r>
                <a:rPr lang="zh-CN" alt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第八组</a:t>
              </a:r>
              <a:endParaRPr lang="zh-CN" alt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666775" y="2476693"/>
            <a:ext cx="13835286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0"/>
              </a:lnSpc>
            </a:pP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基于</a:t>
            </a:r>
            <a:r>
              <a:rPr lang="en-US" altLang="zh-CN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WIFI</a:t>
            </a: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定位的商城导购系统</a:t>
            </a:r>
            <a:endParaRPr lang="zh-CN" altLang="en-US" sz="9040" spc="2233" dirty="0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14174" y="7886390"/>
            <a:ext cx="7964193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zh-CN" altLang="en-US" sz="4485" spc="1108">
                <a:solidFill>
                  <a:srgbClr val="65B7C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北京交通大学</a:t>
            </a:r>
            <a:endParaRPr lang="en-US" sz="4485" spc="1108" dirty="0">
              <a:solidFill>
                <a:srgbClr val="65B7C7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</a:rPr>
                <a:t>软件流程</a:t>
              </a:r>
              <a:endParaRPr lang="zh-CN" altLang="en-US" sz="2230" spc="1082" dirty="0">
                <a:solidFill>
                  <a:srgbClr val="65B7C7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85720" y="1972497"/>
            <a:ext cx="3989285" cy="2966644"/>
            <a:chOff x="0" y="0"/>
            <a:chExt cx="1107470" cy="8235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503865" y="5294379"/>
            <a:ext cx="3989285" cy="2966644"/>
            <a:chOff x="0" y="0"/>
            <a:chExt cx="1107470" cy="8235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EFF4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6577744" y="3060937"/>
            <a:ext cx="1005237" cy="78976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10251" y="6323313"/>
            <a:ext cx="820092" cy="90877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158869" y="5715705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数据描述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577014" y="2393822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数据采集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6288" y="6441494"/>
            <a:ext cx="712416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数据描述部分主要包括采集到的WiFi信号数据的结构和特征，为后续的算法设计和实现提供依据。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54433" y="3119612"/>
            <a:ext cx="7124162" cy="11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数据采集是WiFi定位系统的基础工作，通过采集商场内各个位置的WiFi信号强度数据，建立指纹数据库，为后续的定位算法提供基础数据支持。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9296645" y="5293745"/>
            <a:ext cx="4251145" cy="296664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747225" y="1986200"/>
            <a:ext cx="4206735" cy="2939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7071" y="647556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4787958" y="3078840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98575" y="3078840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745236" y="6704102"/>
            <a:ext cx="1129705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数据处理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28" y="2246300"/>
            <a:ext cx="1024315" cy="102431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095802" y="5441918"/>
            <a:ext cx="1024315" cy="10243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33222" y="3730327"/>
            <a:ext cx="1019744" cy="1872202"/>
            <a:chOff x="40076" y="-749003"/>
            <a:chExt cx="809173" cy="1485603"/>
          </a:xfrm>
        </p:grpSpPr>
        <p:sp>
          <p:nvSpPr>
            <p:cNvPr id="35" name="Freeform 35"/>
            <p:cNvSpPr/>
            <p:nvPr/>
          </p:nvSpPr>
          <p:spPr>
            <a:xfrm>
              <a:off x="40076" y="-7490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853837" y="6208410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Dubai Medium" panose="020B0603030403030204" charset="0"/>
              </a:rPr>
              <a:t>添加标题</a:t>
            </a:r>
            <a:endParaRPr lang="en-US" sz="3600">
              <a:solidFill>
                <a:srgbClr val="FFFFFF"/>
              </a:solidFill>
              <a:ea typeface="Dubai Medium" panose="020B0603030403030204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251872" y="7150208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Corbel Light" panose="020B0303020204020204" charset="0"/>
              </a:rPr>
              <a:t>请在此输入您的内容请在此输入您的内容请在此输入您的内容</a:t>
            </a:r>
            <a:endParaRPr lang="en-US" sz="2100" spc="180">
              <a:solidFill>
                <a:srgbClr val="FFFFFF"/>
              </a:solidFill>
              <a:ea typeface="Corbel Light" panose="020B030302020402020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463473" y="1644499"/>
            <a:ext cx="164842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确定采集点：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463473" y="2108126"/>
            <a:ext cx="6486351" cy="19615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1.在商场内选定若干个采集点，这些采集点应均匀分布在整个商场内，涵盖所有可能的用户活动区域。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2.在每个采集点上标记具体位置（如使用商场的平面图或直接标注在地面上），以便后续采集数据和建立指纹数据库。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463473" y="4016316"/>
            <a:ext cx="6406464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1.在每个采集点使用智能手机或其他设备，扫描周围的WiFi信号，记录每个接入点（AP）的信号强度（RSSI）。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2.为提高数据准确性，应在不同时间、不同角度进行多次采集，取平均值或进行数据融合，减少环境噪声和干扰的影响。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3.每个采集点的WiFi信号数据应包含接入点的MAC地址、信号强度、采集时间等信息。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463473" y="6708913"/>
            <a:ext cx="6304401" cy="7842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1.将每个采集点的WiFi信号强度数据与该点的实际位置（如坐标）关联，建立指纹数据库。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60773" y="3949382"/>
            <a:ext cx="590826" cy="5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82954" y="2462213"/>
            <a:ext cx="520374" cy="59259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82993" y="5657831"/>
            <a:ext cx="520374" cy="59259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6" name="TextBox 40"/>
          <p:cNvSpPr txBox="1"/>
          <p:nvPr/>
        </p:nvSpPr>
        <p:spPr>
          <a:xfrm>
            <a:off x="10463473" y="3599211"/>
            <a:ext cx="333166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WiFi 信号强度采集：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10463473" y="6303332"/>
            <a:ext cx="333166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建立指纹数据库：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8" name="TextBox 43"/>
          <p:cNvSpPr txBox="1"/>
          <p:nvPr/>
        </p:nvSpPr>
        <p:spPr>
          <a:xfrm>
            <a:off x="10463473" y="7966801"/>
            <a:ext cx="6304401" cy="3917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1.考虑经纬度，气压海拔等相关信息，加入数据当中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9" name="Group 34"/>
          <p:cNvGrpSpPr/>
          <p:nvPr/>
        </p:nvGrpSpPr>
        <p:grpSpPr>
          <a:xfrm>
            <a:off x="9098088" y="7161598"/>
            <a:ext cx="1019744" cy="1872202"/>
            <a:chOff x="40076" y="-749003"/>
            <a:chExt cx="809173" cy="1485603"/>
          </a:xfrm>
        </p:grpSpPr>
        <p:sp>
          <p:nvSpPr>
            <p:cNvPr id="47" name="Freeform 35"/>
            <p:cNvSpPr/>
            <p:nvPr/>
          </p:nvSpPr>
          <p:spPr>
            <a:xfrm>
              <a:off x="40076" y="-7490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50" name="TextBox 3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405"/>
                </a:lnSpc>
              </a:pPr>
            </a:p>
          </p:txBody>
        </p:sp>
      </p:grpSp>
      <p:pic>
        <p:nvPicPr>
          <p:cNvPr id="51" name="Picture 44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12547" y="7380653"/>
            <a:ext cx="590826" cy="586100"/>
          </a:xfrm>
          <a:prstGeom prst="rect">
            <a:avLst/>
          </a:prstGeom>
        </p:spPr>
      </p:pic>
      <p:sp>
        <p:nvSpPr>
          <p:cNvPr id="52" name="TextBox 40"/>
          <p:cNvSpPr txBox="1"/>
          <p:nvPr/>
        </p:nvSpPr>
        <p:spPr>
          <a:xfrm>
            <a:off x="10463473" y="7498450"/>
            <a:ext cx="333166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其他传感器信息：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56" name="图片 55" descr="upload_post_object_v2_21506946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598" y="611459"/>
            <a:ext cx="4364567" cy="908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1" grpId="0"/>
      <p:bldP spid="42" grpId="0"/>
      <p:bldP spid="4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3867" y="609511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4787958" y="3078840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98575" y="3078840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745236" y="6704102"/>
            <a:ext cx="1129705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472134" y="886062"/>
            <a:ext cx="3021016" cy="477567"/>
            <a:chOff x="374286" y="-395986"/>
            <a:chExt cx="4028022" cy="939048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4286" y="-395986"/>
              <a:ext cx="3591824" cy="653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数据</a:t>
              </a:r>
              <a:r>
                <a:rPr lang="zh-CN" altLang="en-US" sz="2230" spc="1082" dirty="0">
                  <a:solidFill>
                    <a:srgbClr val="65B7C7"/>
                  </a:solidFill>
                  <a:ea typeface="字由点字典黑 55J" charset="0"/>
                </a:rPr>
                <a:t>描述</a:t>
              </a:r>
              <a:endParaRPr lang="zh-CN" altLang="en-US" sz="2230" spc="1082" dirty="0">
                <a:solidFill>
                  <a:srgbClr val="65B7C7"/>
                </a:solidFill>
                <a:ea typeface="字由点字典黑 55J" charset="0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853837" y="6208410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Dubai Medium" panose="020B0603030403030204" charset="0"/>
              </a:rPr>
              <a:t>添加标题</a:t>
            </a:r>
            <a:endParaRPr lang="en-US" sz="3600">
              <a:solidFill>
                <a:srgbClr val="FFFFFF"/>
              </a:solidFill>
              <a:ea typeface="Dubai Medium" panose="020B0603030403030204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251872" y="7150208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Corbel Light" panose="020B0303020204020204" charset="0"/>
              </a:rPr>
              <a:t>请在此输入您的内容请在此输入您的内容请在此输入您的内容</a:t>
            </a:r>
            <a:endParaRPr lang="en-US" sz="2100" spc="180">
              <a:solidFill>
                <a:srgbClr val="FFFFFF"/>
              </a:solidFill>
              <a:ea typeface="Corbel Light" panose="020B030302020402020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924463" y="5814995"/>
            <a:ext cx="164842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数据结构：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64883" y="7010270"/>
            <a:ext cx="7469768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1.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位置数据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：每个采集点的实际位置，通常用二维坐标（x, y）表示，以适应多层商场或复杂环境。若后期加入楼层，考虑加入（x,y,z）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2.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WiFi信号数据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：每个接入点的MAC地址和对应的信号强度（RSSI），信号强度通常为负值（dBm），表示信号的强弱。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3.加入其他的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传感器数据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信息。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174775" y="6255211"/>
            <a:ext cx="7695046" cy="31388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1.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信号强度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（RSSI）：表示接入点发出的WiFi信号到达设备时的强度，通常范围在-30 dBm 到 -100 dBm 之间。信号强度越高，值越接近于0。对于无法接受到的信息，以-256处理。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2.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信号波动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：由于环境干扰、障碍物、设备差异等因素，WiFi信号强度会有一定的波动。通过多次采集和数据融合，可以减少这些波动对定位精度的影响。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3.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接入点（AP）数量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：每个采集点能检测到的WiFi接入点数量不同，一般来说，接入点数量越多，定位精度越高。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6" name="TextBox 40"/>
          <p:cNvSpPr txBox="1"/>
          <p:nvPr/>
        </p:nvSpPr>
        <p:spPr>
          <a:xfrm>
            <a:off x="9920158" y="5536071"/>
            <a:ext cx="3331665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en-US" sz="2400" dirty="0">
                <a:solidFill>
                  <a:srgbClr val="65B7C7"/>
                </a:solidFill>
                <a:ea typeface="字由点字典黑 55J" panose="00020600040101010101" charset="-122"/>
              </a:rPr>
              <a:t>数据特征：</a:t>
            </a:r>
            <a:endParaRPr lang="en-US" sz="24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51" name="图片 50" descr="upload_post_object_v2_2107709165"/>
          <p:cNvPicPr>
            <a:picLocks noChangeAspect="1"/>
          </p:cNvPicPr>
          <p:nvPr/>
        </p:nvPicPr>
        <p:blipFill>
          <a:blip r:embed="rId3"/>
          <a:srcRect b="55386"/>
          <a:stretch>
            <a:fillRect/>
          </a:stretch>
        </p:blipFill>
        <p:spPr>
          <a:xfrm>
            <a:off x="2214504" y="1218185"/>
            <a:ext cx="12725400" cy="4280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197" y="609511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功能模块</a:t>
              </a:r>
              <a:endPara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8" name="图片 1" descr="IMG_256"/>
          <p:cNvPicPr>
            <a:picLocks noChangeAspect="1"/>
          </p:cNvPicPr>
          <p:nvPr/>
        </p:nvPicPr>
        <p:blipFill>
          <a:blip r:embed="rId3"/>
          <a:srcRect l="1003" t="47538" r="-1003" b="693"/>
          <a:stretch>
            <a:fillRect/>
          </a:stretch>
        </p:blipFill>
        <p:spPr>
          <a:xfrm>
            <a:off x="8534400" y="1028608"/>
            <a:ext cx="5382260" cy="232355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190" y="1557696"/>
            <a:ext cx="6256746" cy="78570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8839200" y="4152900"/>
            <a:ext cx="5037455" cy="472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用户登录注册模块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个人定位与位置信息模块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导航模块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聊天模块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商家评分与介绍模块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个性化服务模块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00" spc="1082" dirty="0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功能模块</a:t>
              </a:r>
              <a:endParaRPr sz="2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Group 18"/>
          <p:cNvGrpSpPr/>
          <p:nvPr>
            <p:custDataLst>
              <p:tags r:id="rId2"/>
            </p:custDataLst>
          </p:nvPr>
        </p:nvGrpSpPr>
        <p:grpSpPr>
          <a:xfrm>
            <a:off x="7127748" y="3086100"/>
            <a:ext cx="4032504" cy="4114800"/>
            <a:chOff x="0" y="0"/>
            <a:chExt cx="5376672" cy="5486400"/>
          </a:xfrm>
        </p:grpSpPr>
        <p:pic>
          <p:nvPicPr>
            <p:cNvPr id="19" name="Picture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376672" cy="5486400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 rot="2700000">
              <a:off x="1542606" y="1605176"/>
              <a:ext cx="2291460" cy="2276048"/>
              <a:chOff x="0" y="0"/>
              <a:chExt cx="700185" cy="695476"/>
            </a:xfrm>
          </p:grpSpPr>
          <p:sp>
            <p:nvSpPr>
              <p:cNvPr id="21" name="Freeform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700185" cy="695476"/>
              </a:xfrm>
              <a:custGeom>
                <a:avLst/>
                <a:gdLst/>
                <a:ahLst/>
                <a:cxnLst/>
                <a:rect l="l" t="t" r="r" b="b"/>
                <a:pathLst>
                  <a:path w="700185" h="695476">
                    <a:moveTo>
                      <a:pt x="238754" y="0"/>
                    </a:moveTo>
                    <a:lnTo>
                      <a:pt x="461431" y="0"/>
                    </a:lnTo>
                    <a:cubicBezTo>
                      <a:pt x="593292" y="0"/>
                      <a:pt x="700185" y="106894"/>
                      <a:pt x="700185" y="238754"/>
                    </a:cubicBezTo>
                    <a:lnTo>
                      <a:pt x="700185" y="456722"/>
                    </a:lnTo>
                    <a:cubicBezTo>
                      <a:pt x="700185" y="520043"/>
                      <a:pt x="675031" y="580771"/>
                      <a:pt x="630256" y="625546"/>
                    </a:cubicBezTo>
                    <a:cubicBezTo>
                      <a:pt x="585481" y="670322"/>
                      <a:pt x="524753" y="695476"/>
                      <a:pt x="461431" y="695476"/>
                    </a:cubicBezTo>
                    <a:lnTo>
                      <a:pt x="238754" y="695476"/>
                    </a:lnTo>
                    <a:cubicBezTo>
                      <a:pt x="175433" y="695476"/>
                      <a:pt x="114705" y="670322"/>
                      <a:pt x="69929" y="625546"/>
                    </a:cubicBezTo>
                    <a:cubicBezTo>
                      <a:pt x="25154" y="580771"/>
                      <a:pt x="0" y="520043"/>
                      <a:pt x="0" y="456722"/>
                    </a:cubicBezTo>
                    <a:lnTo>
                      <a:pt x="0" y="238754"/>
                    </a:lnTo>
                    <a:cubicBezTo>
                      <a:pt x="0" y="106894"/>
                      <a:pt x="106894" y="0"/>
                      <a:pt x="238754" y="0"/>
                    </a:cubicBezTo>
                    <a:close/>
                  </a:path>
                </a:pathLst>
              </a:custGeom>
              <a:solidFill>
                <a:srgbClr val="D4ECEF"/>
              </a:solidFill>
              <a:ln w="123825">
                <a:solidFill>
                  <a:srgbClr val="FFFFFF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628180" y="3954977"/>
              <a:ext cx="1010797" cy="806163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 cstate="screen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53080" y="725522"/>
              <a:ext cx="892581" cy="101645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screen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666575" y="3809304"/>
              <a:ext cx="1065592" cy="109750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3647174" y="550953"/>
              <a:ext cx="1032639" cy="1178323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>
            <p:custDataLst>
              <p:tags r:id="rId19"/>
            </p:custDataLst>
          </p:nvPr>
        </p:nvSpPr>
        <p:spPr>
          <a:xfrm>
            <a:off x="2673734" y="22818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数据采集与处理模块：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20"/>
            </p:custDataLst>
          </p:nvPr>
        </p:nvSpPr>
        <p:spPr>
          <a:xfrm>
            <a:off x="2673734" y="567343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flask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后端服务</a:t>
            </a: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模块：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21"/>
            </p:custDataLst>
          </p:nvPr>
        </p:nvSpPr>
        <p:spPr>
          <a:xfrm>
            <a:off x="11931777" y="22818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定位算法与计算模块：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22"/>
            </p:custDataLst>
          </p:nvPr>
        </p:nvSpPr>
        <p:spPr>
          <a:xfrm>
            <a:off x="11931777" y="5673430"/>
            <a:ext cx="4351698" cy="1189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UI模块：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23"/>
            </p:custDataLst>
          </p:nvPr>
        </p:nvSpPr>
        <p:spPr>
          <a:xfrm>
            <a:off x="2004486" y="3108620"/>
            <a:ext cx="4732665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WiFi 信号强度采集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 Android 设备的 WiFiManager 类，实时采集用户周围的 WiFi 信号强度 (RSSI) 数据。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数据预处理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：对采集到的信号数据进行预处理，如滤波、去噪和标准化处理，保证数据质量。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24"/>
            </p:custDataLst>
          </p:nvPr>
        </p:nvSpPr>
        <p:spPr>
          <a:xfrm>
            <a:off x="2004486" y="6500223"/>
            <a:ext cx="4732665" cy="313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panose="00020600040101010101" charset="-122"/>
              </a:rPr>
              <a:t>服务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接口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：提供 RESTful API 接口，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提供了个人账户相关接口。以及核心业务接口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接收客户端上传的 WiFi 信号数据，返回计算出的用户位置。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数据存储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（考虑）：将用户的历史定位数据和相关信息存储在数据库中，以供后续分析和优化。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zh-CN" alt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服务器：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华为云上部署</a:t>
            </a:r>
            <a:endParaRPr lang="zh-CN" alt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4" name="TextBox 34"/>
          <p:cNvSpPr txBox="1"/>
          <p:nvPr>
            <p:custDataLst>
              <p:tags r:id="rId25"/>
            </p:custDataLst>
          </p:nvPr>
        </p:nvSpPr>
        <p:spPr>
          <a:xfrm>
            <a:off x="11550849" y="3108620"/>
            <a:ext cx="4732665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指纹定位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：通过预先采集的大量 WiFi 信号强度数据，建立指纹数据库。利用机器学习算法（如 KNN），将实时采集的 WiFi 信号与指纹数据库进行匹配，计算用户当前位置。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数据融合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：结合其他传感器数据，通过数据融合算法提高定位精度。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5" name="TextBox 35"/>
          <p:cNvSpPr txBox="1"/>
          <p:nvPr>
            <p:custDataLst>
              <p:tags r:id="rId26"/>
            </p:custDataLst>
          </p:nvPr>
        </p:nvSpPr>
        <p:spPr>
          <a:xfrm>
            <a:off x="11550849" y="6500223"/>
            <a:ext cx="4732665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地图显示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：在 Android 应用中，显示商场地图和用户实时位置。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路径规划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：根据用户的当前位置和目标位置，提供最优路径规划和导航服务。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信息推送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：根据用户位置，推送商场内的促销信息和推荐商品，提高用户体验。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37" name="TextBox 28"/>
          <p:cNvSpPr txBox="1"/>
          <p:nvPr/>
        </p:nvSpPr>
        <p:spPr>
          <a:xfrm>
            <a:off x="7127719" y="1225559"/>
            <a:ext cx="4189850" cy="1189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just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核心功能模块描述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38" name="Picture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524680" y="4489707"/>
            <a:ext cx="1238640" cy="130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2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altLang="zh-CN" sz="2230" spc="1082" dirty="0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UI</a:t>
              </a:r>
              <a:r>
                <a:rPr lang="zh-CN" altLang="en-US" sz="2230" spc="1082" dirty="0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原型展示</a:t>
              </a:r>
              <a:endPara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4" name="图片 23" descr="upload_post_object_v2_1940728000"/>
          <p:cNvPicPr>
            <a:picLocks noChangeAspect="1"/>
          </p:cNvPicPr>
          <p:nvPr/>
        </p:nvPicPr>
        <p:blipFill>
          <a:blip r:embed="rId2"/>
          <a:srcRect t="1017"/>
          <a:stretch>
            <a:fillRect/>
          </a:stretch>
        </p:blipFill>
        <p:spPr>
          <a:xfrm>
            <a:off x="3335320" y="2290860"/>
            <a:ext cx="3118407" cy="6897021"/>
          </a:xfrm>
          <a:prstGeom prst="rect">
            <a:avLst/>
          </a:prstGeom>
        </p:spPr>
      </p:pic>
      <p:pic>
        <p:nvPicPr>
          <p:cNvPr id="25" name="图片 24" descr="upload_post_object_v2_11557238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749" y="2220011"/>
            <a:ext cx="3118370" cy="696778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335305" y="122562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登录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6" name="TextBox 28"/>
          <p:cNvSpPr txBox="1"/>
          <p:nvPr/>
        </p:nvSpPr>
        <p:spPr>
          <a:xfrm>
            <a:off x="8589713" y="120529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</a:rPr>
              <a:t>注册</a:t>
            </a:r>
            <a:endParaRPr lang="zh-CN" altLang="en-US" sz="2800" dirty="0">
              <a:solidFill>
                <a:srgbClr val="65B7C7"/>
              </a:solidFill>
            </a:endParaRPr>
          </a:p>
        </p:txBody>
      </p:sp>
      <p:pic>
        <p:nvPicPr>
          <p:cNvPr id="10" name="图片 9" descr="屏幕截图 2024-07-04 103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1943100"/>
            <a:ext cx="3209925" cy="556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altLang="zh-CN" sz="2230" spc="1082" dirty="0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UI</a:t>
              </a:r>
              <a:r>
                <a:rPr lang="zh-CN" altLang="en-US" sz="2230" spc="1082" dirty="0">
                  <a:solidFill>
                    <a:srgbClr val="65B7C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原型展示</a:t>
              </a:r>
              <a:endPara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2" name="图片 11" descr="upload_post_object_v2_3901405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81" y="609447"/>
            <a:ext cx="4708738" cy="9068021"/>
          </a:xfrm>
          <a:prstGeom prst="rect">
            <a:avLst/>
          </a:prstGeom>
        </p:spPr>
      </p:pic>
      <p:pic>
        <p:nvPicPr>
          <p:cNvPr id="13" name="图片 12" descr="upload_post_object_v2_36073907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83" y="1703813"/>
            <a:ext cx="3117337" cy="6903287"/>
          </a:xfrm>
          <a:prstGeom prst="rect">
            <a:avLst/>
          </a:prstGeom>
        </p:spPr>
      </p:pic>
      <p:pic>
        <p:nvPicPr>
          <p:cNvPr id="23" name="图片 22" descr="upload_post_object_v2_19421996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932" y="1703813"/>
            <a:ext cx="3154969" cy="698662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47178" y="14452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主页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7304541" y="1089164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</a:rPr>
              <a:t>店铺</a:t>
            </a:r>
            <a:endParaRPr lang="zh-CN" altLang="en-US" sz="2800" dirty="0">
              <a:solidFill>
                <a:srgbClr val="65B7C7"/>
              </a:solidFill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12465867" y="1089258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</a:rPr>
              <a:t>评价</a:t>
            </a:r>
            <a:endParaRPr lang="zh-CN" altLang="en-US" sz="2800" dirty="0">
              <a:solidFill>
                <a:srgbClr val="65B7C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系统开发方案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8368" y="781614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598432" y="6437177"/>
            <a:ext cx="768488" cy="7623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98432" y="2903755"/>
            <a:ext cx="669435" cy="76234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499431" y="7742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定位方法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707497" y="6523901"/>
            <a:ext cx="3470911" cy="3008583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RESTful API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：通常使用HTTP协议作为传输协议，通过GET、POST等方法进行数据传输。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ctr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数据格式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：推荐使用JSON格式作为数据交换的标准格式，便于数据的解析和处理。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25978" y="5815879"/>
            <a:ext cx="3470911" cy="353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存储位置数据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：存储WiFi信号数据、设备位置信息等。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数据管理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：设计合适的数据库表结构，包括WiFi信号数据库、设备位置数据库等。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数据访问：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通过Flask应用程序从数据库中检索和存储位置数据。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501074" y="8981830"/>
            <a:ext cx="3200399" cy="1066800"/>
          </a:xfrm>
          <a:prstGeom prst="rect">
            <a:avLst/>
          </a:prstGeom>
        </p:spPr>
      </p:pic>
      <p:pic>
        <p:nvPicPr>
          <p:cNvPr id="9" name="图片 8" descr="upload_post_object_v2_6054947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0" y="667284"/>
            <a:ext cx="6757707" cy="9010276"/>
          </a:xfrm>
          <a:prstGeom prst="rect">
            <a:avLst/>
          </a:prstGeom>
        </p:spPr>
      </p:pic>
      <p:sp>
        <p:nvSpPr>
          <p:cNvPr id="18" name="TextBox 22"/>
          <p:cNvSpPr txBox="1"/>
          <p:nvPr/>
        </p:nvSpPr>
        <p:spPr>
          <a:xfrm>
            <a:off x="12939994" y="7742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服务器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19" name="TextBox 22"/>
          <p:cNvSpPr txBox="1"/>
          <p:nvPr/>
        </p:nvSpPr>
        <p:spPr>
          <a:xfrm>
            <a:off x="12939994" y="507169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数据库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8707452" y="5711935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数据传输协议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8499431" y="1426543"/>
            <a:ext cx="4095100" cy="3923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WiFi定位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：通过扫描周围的WiFi信号，获取它们的信号强度（RSSI），然后与预先存储的WiFi信号数据库进行比较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确定设备的位置。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ctr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ctr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指纹匹配算法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：先预先进行场所扫描，将每个位置与一组特定的WiFi信号强度指纹相关联。在定位时，收集的WiFi信号强度指纹与预先存储的指纹库进行匹配，以确定设备位置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12826036" y="1564284"/>
            <a:ext cx="3470911" cy="353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Flask框架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：一个轻量级的Python 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API服务：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提供与Android客户端交互的接口，包括接收定位请求、返回定位结果等功能。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业务逻辑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：处理定位请求、调用定位算法、访问数据库等操作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部署到华为云上</a:t>
            </a:r>
            <a:endParaRPr lang="zh-CN" alt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4" grpId="0"/>
      <p:bldP spid="25" grpId="0"/>
      <p:bldP spid="27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352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</a:t>
              </a:r>
              <a:r>
                <a:rPr lang="en-US" altLang="zh-CN" sz="9830">
                  <a:solidFill>
                    <a:srgbClr val="FFFFFF"/>
                  </a:solidFill>
                  <a:latin typeface="字由点字典黑 65J" charset="0"/>
                </a:rPr>
                <a:t>5</a:t>
              </a:r>
              <a:endParaRPr lang="en-US" altLang="zh-CN" sz="9830">
                <a:solidFill>
                  <a:srgbClr val="FFFFFF"/>
                </a:solidFill>
                <a:latin typeface="字由点字典黑 65J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分工及计划</a:t>
              </a:r>
              <a:endPara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>
            <p:custDataLst>
              <p:tags r:id="rId2"/>
            </p:custDataLst>
          </p:nvPr>
        </p:nvGrpSpPr>
        <p:grpSpPr>
          <a:xfrm>
            <a:off x="8312844" y="2195434"/>
            <a:ext cx="5758140" cy="1068070"/>
            <a:chOff x="0" y="-75088"/>
            <a:chExt cx="7677520" cy="1424093"/>
          </a:xfrm>
        </p:grpSpPr>
        <p:sp>
          <p:nvSpPr>
            <p:cNvPr id="10" name="TextBox 10"/>
            <p:cNvSpPr txBox="1"/>
            <p:nvPr>
              <p:custDataLst>
                <p:tags r:id="rId3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项目意义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>
              <p:custDataLst>
                <p:tags r:id="rId7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3" name="Group 13"/>
          <p:cNvGrpSpPr/>
          <p:nvPr>
            <p:custDataLst>
              <p:tags r:id="rId8"/>
            </p:custDataLst>
          </p:nvPr>
        </p:nvGrpSpPr>
        <p:grpSpPr>
          <a:xfrm>
            <a:off x="9634891" y="3680742"/>
            <a:ext cx="5758140" cy="1068070"/>
            <a:chOff x="0" y="-75088"/>
            <a:chExt cx="7677520" cy="1424093"/>
          </a:xfrm>
        </p:grpSpPr>
        <p:sp>
          <p:nvSpPr>
            <p:cNvPr id="14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市面现有产品及对比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7" name="Group 17"/>
          <p:cNvGrpSpPr/>
          <p:nvPr>
            <p:custDataLst>
              <p:tags r:id="rId12"/>
            </p:custDataLst>
          </p:nvPr>
        </p:nvGrpSpPr>
        <p:grpSpPr>
          <a:xfrm>
            <a:off x="8312844" y="5151144"/>
            <a:ext cx="5758140" cy="1324198"/>
            <a:chOff x="0" y="-75088"/>
            <a:chExt cx="7677520" cy="1765597"/>
          </a:xfrm>
        </p:grpSpPr>
        <p:sp>
          <p:nvSpPr>
            <p:cNvPr id="18" name="TextBox 18"/>
            <p:cNvSpPr txBox="1"/>
            <p:nvPr>
              <p:custDataLst>
                <p:tags r:id="rId13"/>
              </p:custDataLst>
            </p:nvPr>
          </p:nvSpPr>
          <p:spPr>
            <a:xfrm>
              <a:off x="1794644" y="326529"/>
              <a:ext cx="5882876" cy="1363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软件流程、功能模块、</a:t>
              </a:r>
              <a:r>
                <a:rPr lang="en-US" altLang="zh-CN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UI</a:t>
              </a: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原型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>
              <p:custDataLst>
                <p:tags r:id="rId15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>
            <p:custDataLst>
              <p:tags r:id="rId16"/>
            </p:custDataLst>
          </p:nvPr>
        </p:nvGrpSpPr>
        <p:grpSpPr>
          <a:xfrm>
            <a:off x="8102636" y="8042676"/>
            <a:ext cx="5758140" cy="1068070"/>
            <a:chOff x="0" y="-75088"/>
            <a:chExt cx="7677520" cy="1424093"/>
          </a:xfrm>
        </p:grpSpPr>
        <p:sp>
          <p:nvSpPr>
            <p:cNvPr id="22" name="TextBox 22"/>
            <p:cNvSpPr txBox="1"/>
            <p:nvPr>
              <p:custDataLst>
                <p:tags r:id="rId17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分工及计划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>
              <p:custDataLst>
                <p:tags r:id="rId19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05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4015" y="3183991"/>
            <a:ext cx="3895805" cy="3293726"/>
            <a:chOff x="0" y="0"/>
            <a:chExt cx="5194407" cy="439163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407" cy="4391635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6687" y="970223"/>
              <a:ext cx="3241032" cy="1773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ea typeface="字由点字典黑 65J" panose="00020600040101010101" charset="-122"/>
                </a:rPr>
                <a:t>目录</a:t>
              </a:r>
              <a:endParaRPr lang="en-US" sz="80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1188" y="2677228"/>
              <a:ext cx="2972030" cy="73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0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FFFFFF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Contents</a:t>
              </a:r>
              <a:endParaRPr lang="en-US" sz="3275">
                <a:solidFill>
                  <a:srgbClr val="FFFFFF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grpSp>
        <p:nvGrpSpPr>
          <p:cNvPr id="34" name="Group 21"/>
          <p:cNvGrpSpPr/>
          <p:nvPr>
            <p:custDataLst>
              <p:tags r:id="rId23"/>
            </p:custDataLst>
          </p:nvPr>
        </p:nvGrpSpPr>
        <p:grpSpPr>
          <a:xfrm>
            <a:off x="9761891" y="6748546"/>
            <a:ext cx="5758140" cy="1068070"/>
            <a:chOff x="0" y="-75088"/>
            <a:chExt cx="7677520" cy="1424093"/>
          </a:xfrm>
        </p:grpSpPr>
        <p:sp>
          <p:nvSpPr>
            <p:cNvPr id="35" name="TextBox 22"/>
            <p:cNvSpPr txBox="1"/>
            <p:nvPr>
              <p:custDataLst>
                <p:tags r:id="rId24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系统开发方案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36" name="Picture 2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37" name="TextBox 24"/>
            <p:cNvSpPr txBox="1"/>
            <p:nvPr>
              <p:custDataLst>
                <p:tags r:id="rId26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528745" y="1369519"/>
            <a:ext cx="6404245" cy="1189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小组开发计划及进度安排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2" name="图片 3" descr="屏幕截图 2024-07-03 102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8" y="2704907"/>
            <a:ext cx="7521832" cy="5496851"/>
          </a:xfrm>
          <a:prstGeom prst="rect">
            <a:avLst/>
          </a:prstGeom>
        </p:spPr>
      </p:pic>
      <p:pic>
        <p:nvPicPr>
          <p:cNvPr id="13" name="图片 4" descr="屏幕截图 2024-07-03 102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417" y="2725912"/>
            <a:ext cx="8792707" cy="53410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7395" y="361950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余旺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7395" y="392430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余旺杨森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62000" y="461010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常高林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62000" y="430530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余旺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78840" y="605790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杨森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14400" y="6477635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陈飞扬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274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zh-CN" altLang="en-US" spc="44">
                <a:solidFill>
                  <a:srgbClr val="545454"/>
                </a:solidFill>
                <a:ea typeface="字由点字典黑 45J" panose="00020600040101010101" charset="-122"/>
              </a:rPr>
              <a:t>余旺</a:t>
            </a:r>
            <a:endParaRPr lang="zh-CN" alt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zh-CN" alt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常高林</a:t>
            </a:r>
            <a:endParaRPr lang="en-US" altLang="zh-CN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zh-CN" altLang="en-US" spc="44">
                <a:solidFill>
                  <a:srgbClr val="545454"/>
                </a:solidFill>
                <a:ea typeface="字由点字典黑 45J" panose="00020600040101010101" charset="-122"/>
              </a:rPr>
              <a:t>余旺</a:t>
            </a: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小组分工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45" name="表格 44"/>
          <p:cNvGraphicFramePr/>
          <p:nvPr/>
        </p:nvGraphicFramePr>
        <p:xfrm>
          <a:off x="3573539" y="2091299"/>
          <a:ext cx="8623300" cy="5373370"/>
        </p:xfrm>
        <a:graphic>
          <a:graphicData uri="http://schemas.openxmlformats.org/drawingml/2006/table">
            <a:tbl>
              <a:tblPr/>
              <a:tblGrid>
                <a:gridCol w="2171700"/>
                <a:gridCol w="2057400"/>
                <a:gridCol w="4394200"/>
              </a:tblGrid>
              <a:tr h="1101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 b="1">
                          <a:solidFill>
                            <a:srgbClr val="FFFFFF"/>
                          </a:solidFill>
                          <a:ea typeface="Times New Roman" panose="02020603050405020304"/>
                        </a:rPr>
                        <a:t>姓名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 b="1">
                          <a:solidFill>
                            <a:srgbClr val="FFFFFF"/>
                          </a:solidFill>
                          <a:ea typeface="Times New Roman" panose="02020603050405020304"/>
                        </a:rPr>
                        <a:t>组内职务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 b="1">
                          <a:solidFill>
                            <a:srgbClr val="FFFFFF"/>
                          </a:solidFill>
                          <a:ea typeface="Times New Roman" panose="02020603050405020304"/>
                        </a:rPr>
                        <a:t>分工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1174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余旺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ea typeface="Times New Roman" panose="02020603050405020304"/>
                        </a:rPr>
                        <a:t>组长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前端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</a:rPr>
                        <a:t>UI</a:t>
                      </a: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设计与实现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174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陈飞扬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ea typeface="Times New Roman" panose="02020603050405020304"/>
                        </a:rPr>
                        <a:t>组员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算法设计与实现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1010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常高林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ea typeface="Times New Roman" panose="02020603050405020304"/>
                        </a:rPr>
                        <a:t>组员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800">
                          <a:solidFill>
                            <a:srgbClr val="000000"/>
                          </a:solidFill>
                        </a:rPr>
                        <a:t>前后端网络功能设计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223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3200">
                          <a:solidFill>
                            <a:srgbClr val="000000"/>
                          </a:solidFill>
                        </a:rPr>
                        <a:t>杨森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ea typeface="Times New Roman" panose="02020603050405020304"/>
                        </a:rPr>
                        <a:t>组员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800">
                          <a:solidFill>
                            <a:srgbClr val="000000"/>
                          </a:solidFill>
                        </a:rPr>
                        <a:t>采集数据，相关文档</a:t>
                      </a:r>
                      <a:endParaRPr lang="zh-CN" altLang="en-US"/>
                    </a:p>
                  </a:txBody>
                  <a:tcPr marL="91439" marR="91439" marT="45718" marB="45718" vert="horz"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5867654" y="5667588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4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7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4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70351"/>
            <a:ext cx="2624452" cy="522909"/>
            <a:chOff x="0" y="0"/>
            <a:chExt cx="3499269" cy="697212"/>
          </a:xfrm>
        </p:grpSpPr>
        <p:sp>
          <p:nvSpPr>
            <p:cNvPr id="35" name="TextBox 35"/>
            <p:cNvSpPr txBox="1"/>
            <p:nvPr/>
          </p:nvSpPr>
          <p:spPr>
            <a:xfrm>
              <a:off x="91249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汇报人：第八组</a:t>
              </a:r>
              <a:endParaRPr 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787120" y="3937193"/>
            <a:ext cx="12446213" cy="13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50"/>
              </a:lnSpc>
            </a:pPr>
            <a:r>
              <a:rPr lang="en-US" sz="9040" spc="2233">
                <a:solidFill>
                  <a:srgbClr val="65B7C7"/>
                </a:solidFill>
                <a:ea typeface="字由点字典黑 75J" panose="00020600040101010101" charset="-122"/>
              </a:rPr>
              <a:t>谢谢您的观看</a:t>
            </a:r>
            <a:endParaRPr lang="en-US" sz="9040" spc="2233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项目意义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5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 dirty="0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 dirty="0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93082" y="2015507"/>
            <a:ext cx="210579" cy="320722"/>
            <a:chOff x="0" y="0"/>
            <a:chExt cx="84871" cy="129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082" y="5500546"/>
            <a:ext cx="210579" cy="320722"/>
            <a:chOff x="0" y="0"/>
            <a:chExt cx="84871" cy="1292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</a:rPr>
                <a:t>项目意义</a:t>
              </a:r>
              <a:endParaRPr lang="zh-CN" altLang="en-US" sz="2230" spc="1082" dirty="0">
                <a:solidFill>
                  <a:srgbClr val="65B7C7"/>
                </a:solidFill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04146" y="6364521"/>
            <a:ext cx="7955436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目标人群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：购物中心的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顾客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、商场管理人员。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意义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提供高效、精准的室内导航服务，提升顾客购物体验，增加商场顾客满意度和回头率。其次，提供对应商铺的核心介绍，帮助顾客快速了解到商铺特点，节约购买时间，提高购买效率。最后通过聊天系统，方便用户进行聊天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763863" y="1920974"/>
            <a:ext cx="6095645" cy="292154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404146" y="2025032"/>
            <a:ext cx="3171356" cy="77435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项目应用场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景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04146" y="55902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项目目标人群</a:t>
            </a:r>
            <a:endParaRPr sz="2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4162" y="2799403"/>
            <a:ext cx="79554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应用场景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：商场导购应用可用于大型购物中心，帮助顾客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快速找到目标店铺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提前了解店铺信息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等，同时考虑到用户体验我们加入了聊天等功能。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763863" y="5590227"/>
            <a:ext cx="6095645" cy="310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</a:rPr>
                <a:t>项目价值</a:t>
              </a:r>
              <a:endParaRPr lang="zh-CN" altLang="en-US" sz="2230" spc="1082" dirty="0">
                <a:solidFill>
                  <a:srgbClr val="65B7C7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21441" y="212983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altLang="zh-CN" sz="2800" dirty="0">
                <a:solidFill>
                  <a:srgbClr val="65B7C7"/>
                </a:solidFill>
                <a:ea typeface="字由点字典黑 55J" panose="00020600040101010101" charset="-122"/>
              </a:rPr>
              <a:t>1.</a:t>
            </a: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提升用户体验：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21506" y="5219224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2. 优化商场管理效率：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精准定位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：本项目提供高精度的室内定位服务，帮助顾客轻松找到目标店铺等，提升用户购物体验。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实时导航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：通过实时路径规划和导航，帮助顾客高效地完成购物，提高顾客满意度和购物体验。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个性化服务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（后期考虑）：根据顾客的位置和历史行为数据，推送个性化的优惠信息和推荐，增加购物的乐趣和互动性。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5579" y="5814258"/>
            <a:ext cx="6499070" cy="35312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面向商城管理员，当管理员登录系统能够进行：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顾客流量分析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：通过分析顾客的移动轨迹和停留时间，帮助商场管理者了解顾客的行为习惯和热点区域，优化店铺布局和商品陈列。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紧急情况响应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：在紧急情况下，如火灾或其他安全事件，能够迅速定位顾客位置，并提供最佳疏散路径，提高安全管理水平。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资源优化配置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：通过数据分析，合理配置商场内的资源，如保安人员、清洁人员等，提高管理效率和服务质量。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525000" y="2536492"/>
            <a:ext cx="7526445" cy="5491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0" cy="2695267"/>
            <a:chOff x="0" y="0"/>
            <a:chExt cx="12509360" cy="359369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729371" cy="3173307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3600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市面现有</a:t>
              </a:r>
              <a:r>
                <a:rPr lang="en-US" sz="3600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产品及对比</a:t>
              </a:r>
              <a:endParaRPr lang="en-US" sz="3600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可行性分析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253532" y="2371774"/>
            <a:ext cx="758098" cy="60462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15829" y="6004976"/>
            <a:ext cx="745205" cy="7675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121824" y="3746144"/>
            <a:ext cx="8235318" cy="4630543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1.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大型商场数量增加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：随着城市化进程的推进，大型购物中心和商业综合体的数量不断增加。这些大型商场面积广阔、店铺众多，顾客在购物过程中经常遇到找到需求商店困难的问题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2.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室内导航需求增长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：传统的纸质地图和指示牌已经无法满足现代顾客对便捷、高效的室内导航需求。顾客希望能够通过手机应用快速、精准地找到目标位置，提高购物效率和体验。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3.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智能化和个性化服务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：现代消费者越来越倾向于个性化和智能化的购物体验。通过室内导航应用，不仅可以提供路径指引，还能根据顾客的实时位置推送个性化的优惠信息和推荐，增加购物的趣味性和便利性。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0919" y="7252626"/>
            <a:ext cx="8140751" cy="43160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 1.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现有解决方案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：目前市场上已有一些室内导航应用，但大多数体验不佳，主要问题包括定位不准确、导航路径规划不合理、界面复杂操作不便等。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 2.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改进空间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：现有应用在技术实现和用户体验上有较大的改进空间。本项目通过结合先进的 WiFi 定位技术算法，可以显著提升定位精度和导航体验，具备明显的竞争优势。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93122" y="2976404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市场需求</a:t>
            </a:r>
            <a:endParaRPr sz="2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48894" y="665763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竞争分析：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7" name="图片 16" descr="upload_post_object_v2_25918626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25" y="1047750"/>
            <a:ext cx="7615191" cy="4286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20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市面现有产品及对比</a:t>
              </a:r>
              <a:endParaRPr lang="en-US" sz="120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673734" y="22818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传统商场地图：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73734" y="567343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GPS 定位：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31777" y="22818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蓝牙定位系统：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931777" y="5673430"/>
            <a:ext cx="4351698" cy="1189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现有室内导航应用：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04486" y="3108620"/>
            <a:ext cx="4732665" cy="11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需要顾客自行寻找，不够直观和实时。本产品无需顾客了解整个商城布局，只需要通过检索功能就可实现定位前往。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004486" y="6500223"/>
            <a:ext cx="4732665" cy="11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适用的场景为室外，无法在室内有效工作，本产品服务于室内的应用场景，提升用户体验，促进消费。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550849" y="3108620"/>
            <a:ext cx="4732665" cy="11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需要额外硬件支持，部署成本较高，本产品无需这些硬件，同时商场内广大的wifi布局使产品的得以顺利使用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50849" y="6500223"/>
            <a:ext cx="4732665" cy="11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部分精度不够，使用体验不佳，本产品旨在兼备用户体验和导航精度，力求做出一款实用大众满意的安卓app。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 descr="upload_post_object_v2_41112893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00" y="3023820"/>
            <a:ext cx="1693393" cy="1751040"/>
          </a:xfrm>
          <a:prstGeom prst="rect">
            <a:avLst/>
          </a:prstGeom>
        </p:spPr>
      </p:pic>
      <p:pic>
        <p:nvPicPr>
          <p:cNvPr id="40" name="图片 39" descr="upload_post_object_v2_2669594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902" y="3023820"/>
            <a:ext cx="1693454" cy="1751104"/>
          </a:xfrm>
          <a:prstGeom prst="rect">
            <a:avLst/>
          </a:prstGeom>
        </p:spPr>
      </p:pic>
      <p:pic>
        <p:nvPicPr>
          <p:cNvPr id="41" name="图片 40" descr="upload_post_object_v2_39679684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887" y="5585551"/>
            <a:ext cx="1693577" cy="1744023"/>
          </a:xfrm>
          <a:prstGeom prst="rect">
            <a:avLst/>
          </a:prstGeom>
        </p:spPr>
      </p:pic>
      <p:pic>
        <p:nvPicPr>
          <p:cNvPr id="42" name="图片 41" descr="upload_post_object_v2_14822934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34" y="5585604"/>
            <a:ext cx="1693525" cy="174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17174"/>
                  </a:solidFill>
                  <a:ea typeface="字由点字典黑 55J" panose="00020600040101010101" charset="-122"/>
                </a:rPr>
                <a:t>软件流程、功能模块、UI原型</a:t>
              </a:r>
              <a:endParaRPr lang="en-US" sz="4000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6.02283464566926,&quot;width&quot;:3055.2437007874014}"/>
</p:tagLst>
</file>

<file path=ppt/tags/tag10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1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2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4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6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8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9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20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1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2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3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4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5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6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7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8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29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30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1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2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3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4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5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6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7.xml><?xml version="1.0" encoding="utf-8"?>
<p:tagLst xmlns:p="http://schemas.openxmlformats.org/presentationml/2006/main">
  <p:tag name="KSO_WM_DIAGRAM_VIRTUALLY_FRAME" val="{&quot;height&quot;:579.3071653543309,&quot;left&quot;:157.83354330708661,&quot;top&quot;:179.67141732283466,&quot;width&quot;:1124.3329133858267}"/>
</p:tagLst>
</file>

<file path=ppt/tags/tag38.xml><?xml version="1.0" encoding="utf-8"?>
<p:tagLst xmlns:p="http://schemas.openxmlformats.org/presentationml/2006/main">
  <p:tag name="KSO_WPP_MARK_KEY" val="6f99e549-070b-4e97-b432-2f2194c2fd5b"/>
  <p:tag name="COMMONDATA" val="eyJoZGlkIjoiYTBhZGJjMjY4YTkyM2YxNDNlMTlhN2M4MjFjMDY4MzUifQ=="/>
  <p:tag name="commondata" val="eyJoZGlkIjoiMDFmZjUwNDM5MjMwMTNjYjBjOTkyYzk0MDFhZjg4YWYifQ=="/>
</p:tagLst>
</file>

<file path=ppt/tags/tag4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6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8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9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4232</Words>
  <Application>WPS 演示</Application>
  <PresentationFormat>自定义</PresentationFormat>
  <Paragraphs>340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宋体</vt:lpstr>
      <vt:lpstr>Wingdings</vt:lpstr>
      <vt:lpstr>造字工房典黑体 超粗体</vt:lpstr>
      <vt:lpstr>黑体</vt:lpstr>
      <vt:lpstr>思源宋体-超粗体</vt:lpstr>
      <vt:lpstr>字由点字典黑 65J</vt:lpstr>
      <vt:lpstr>字由点字典黑 75J</vt:lpstr>
      <vt:lpstr>等线</vt:lpstr>
      <vt:lpstr>字由点字典黑 55J</vt:lpstr>
      <vt:lpstr>字由点字典黑 45J</vt:lpstr>
      <vt:lpstr>Calibri</vt:lpstr>
      <vt:lpstr>微软雅黑</vt:lpstr>
      <vt:lpstr>Arial Unicode MS</vt:lpstr>
      <vt:lpstr>Dubai Medium</vt:lpstr>
      <vt:lpstr>Corbel Light</vt:lpstr>
      <vt:lpstr>字由点字典黑 55J</vt:lpstr>
      <vt:lpstr>字由点字典黑 65J</vt:lpstr>
      <vt:lpstr>字由点字典黑 45J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ASUS</dc:creator>
  <cp:lastModifiedBy>29741</cp:lastModifiedBy>
  <cp:revision>4</cp:revision>
  <dcterms:created xsi:type="dcterms:W3CDTF">2024-07-04T01:34:22Z</dcterms:created>
  <dcterms:modified xsi:type="dcterms:W3CDTF">2024-07-04T02:57:08Z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8145D4DD8DA74554821845FB39215957_13</vt:lpwstr>
  </property>
  <property fmtid="{D5CDD505-2E9C-101B-9397-08002B2CF9AE}" pid="3" name="KSOProductBuildVer">
    <vt:lpwstr>2052-12.1.0.17133</vt:lpwstr>
  </property>
</Properties>
</file>